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Lato" panose="020F0502020204030203" pitchFamily="34" charset="0"/>
      <p:regular r:id="rId17"/>
      <p:bold r:id="rId18"/>
      <p:italic r:id="rId19"/>
      <p:boldItalic r:id="rId20"/>
    </p:embeddedFont>
    <p:embeddedFont>
      <p:font typeface="Lato Bold" panose="020F0502020204030203" pitchFamily="34" charset="0"/>
      <p:bold r:id="rId21"/>
    </p:embeddedFont>
  </p:embeddedFontLst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64" d="100"/>
          <a:sy n="64" d="100"/>
        </p:scale>
        <p:origin x="23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8145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svg"/><Relationship Id="rId5" Type="http://schemas.openxmlformats.org/officeDocument/2006/relationships/image" Target="../media/image5.svg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svg"/><Relationship Id="rId5" Type="http://schemas.openxmlformats.org/officeDocument/2006/relationships/image" Target="../media/image10.svg"/><Relationship Id="rId4" Type="http://schemas.openxmlformats.org/officeDocument/2006/relationships/image" Target="../media/image9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/>
          <p:cNvSpPr/>
          <p:nvPr/>
        </p:nvSpPr>
        <p:spPr>
          <a:xfrm>
            <a:off x="793790" y="2296954"/>
            <a:ext cx="1541502" cy="426244"/>
          </a:xfrm>
          <a:prstGeom prst="roundRect">
            <a:avLst>
              <a:gd name="adj" fmla="val 6386"/>
            </a:avLst>
          </a:prstGeom>
          <a:solidFill>
            <a:srgbClr val="E7E7E4"/>
          </a:solidFill>
          <a:ln/>
        </p:spPr>
      </p:sp>
      <p:sp>
        <p:nvSpPr>
          <p:cNvPr id="4" name="Text 1"/>
          <p:cNvSpPr/>
          <p:nvPr/>
        </p:nvSpPr>
        <p:spPr>
          <a:xfrm>
            <a:off x="929878" y="2364938"/>
            <a:ext cx="1269325" cy="2902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國際史懷哲計畫</a:t>
            </a:r>
            <a:endParaRPr lang="en-US" sz="1400" dirty="0"/>
          </a:p>
        </p:txBody>
      </p:sp>
      <p:sp>
        <p:nvSpPr>
          <p:cNvPr id="5" name="Text 2"/>
          <p:cNvSpPr/>
          <p:nvPr/>
        </p:nvSpPr>
        <p:spPr>
          <a:xfrm>
            <a:off x="793790" y="2813923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愛在帛琉</a:t>
            </a:r>
            <a:endParaRPr lang="en-US" sz="4450" dirty="0"/>
          </a:p>
        </p:txBody>
      </p:sp>
      <p:sp>
        <p:nvSpPr>
          <p:cNvPr id="6" name="Text 3"/>
          <p:cNvSpPr/>
          <p:nvPr/>
        </p:nvSpPr>
        <p:spPr>
          <a:xfrm>
            <a:off x="793790" y="3862864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中興師資培育帛琉永續教育史懷哲實踐計畫</a:t>
            </a:r>
            <a:endParaRPr lang="en-US" sz="1750" dirty="0"/>
          </a:p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師資生甄選說明會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793790" y="4843820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主辦單位：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國立中興大學師資培育中心暨教師專業發展研究所</a:t>
            </a:r>
            <a:endParaRPr lang="en-US" sz="1750" dirty="0"/>
          </a:p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講者：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白慧娟老師、沈育全老師</a:t>
            </a:r>
            <a:endParaRPr lang="en-US" sz="1750" dirty="0"/>
          </a:p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日期：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2026年1月2日</a:t>
            </a:r>
            <a:endParaRPr lang="en-US" sz="1750" dirty="0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39C92146-D968-4AA0-A411-D4CFD3B3E7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2861" y="0"/>
            <a:ext cx="5817539" cy="82296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326475"/>
            <a:ext cx="7370683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什麼是「國際史懷哲計畫」？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2488883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以教育專業服務世界，培育具國際素養的未來教師</a:t>
            </a:r>
            <a:endParaRPr lang="en-US" sz="1750" dirty="0"/>
          </a:p>
        </p:txBody>
      </p:sp>
      <p:sp>
        <p:nvSpPr>
          <p:cNvPr id="4" name="Shape 2"/>
          <p:cNvSpPr/>
          <p:nvPr/>
        </p:nvSpPr>
        <p:spPr>
          <a:xfrm>
            <a:off x="793790" y="3106936"/>
            <a:ext cx="4196358" cy="2577108"/>
          </a:xfrm>
          <a:prstGeom prst="roundRect">
            <a:avLst>
              <a:gd name="adj" fmla="val 1320"/>
            </a:avLst>
          </a:prstGeom>
          <a:solidFill>
            <a:srgbClr val="E5DFD2"/>
          </a:solidFill>
          <a:ln/>
        </p:spPr>
      </p:sp>
      <p:sp>
        <p:nvSpPr>
          <p:cNvPr id="5" name="Shape 3"/>
          <p:cNvSpPr/>
          <p:nvPr/>
        </p:nvSpPr>
        <p:spPr>
          <a:xfrm>
            <a:off x="1020604" y="3333750"/>
            <a:ext cx="680442" cy="680442"/>
          </a:xfrm>
          <a:prstGeom prst="roundRect">
            <a:avLst>
              <a:gd name="adj" fmla="val 13436980"/>
            </a:avLst>
          </a:prstGeom>
          <a:solidFill>
            <a:srgbClr val="282824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07770" y="3520797"/>
            <a:ext cx="306110" cy="30611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020604" y="424100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關懷弱勢</a:t>
            </a:r>
            <a:endParaRPr lang="en-US" sz="2200" dirty="0"/>
          </a:p>
        </p:txBody>
      </p:sp>
      <p:sp>
        <p:nvSpPr>
          <p:cNvPr id="8" name="Text 5"/>
          <p:cNvSpPr/>
          <p:nvPr/>
        </p:nvSpPr>
        <p:spPr>
          <a:xfrm>
            <a:off x="1020604" y="4731425"/>
            <a:ext cx="374273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深入發展中國家，提供SDG4優質教育資源，實踐教育正義</a:t>
            </a:r>
            <a:endParaRPr lang="en-US" sz="1750" dirty="0"/>
          </a:p>
        </p:txBody>
      </p:sp>
      <p:sp>
        <p:nvSpPr>
          <p:cNvPr id="9" name="Shape 6"/>
          <p:cNvSpPr/>
          <p:nvPr/>
        </p:nvSpPr>
        <p:spPr>
          <a:xfrm>
            <a:off x="5216962" y="3106936"/>
            <a:ext cx="4196358" cy="2577108"/>
          </a:xfrm>
          <a:prstGeom prst="roundRect">
            <a:avLst>
              <a:gd name="adj" fmla="val 1320"/>
            </a:avLst>
          </a:prstGeom>
          <a:solidFill>
            <a:srgbClr val="E5DFD2"/>
          </a:solidFill>
          <a:ln/>
        </p:spPr>
      </p:sp>
      <p:sp>
        <p:nvSpPr>
          <p:cNvPr id="10" name="Shape 7"/>
          <p:cNvSpPr/>
          <p:nvPr/>
        </p:nvSpPr>
        <p:spPr>
          <a:xfrm>
            <a:off x="5443776" y="3333750"/>
            <a:ext cx="680442" cy="680442"/>
          </a:xfrm>
          <a:prstGeom prst="roundRect">
            <a:avLst>
              <a:gd name="adj" fmla="val 13436980"/>
            </a:avLst>
          </a:prstGeom>
          <a:solidFill>
            <a:srgbClr val="282824"/>
          </a:solidFill>
          <a:ln/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30942" y="3520797"/>
            <a:ext cx="306110" cy="306110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5443776" y="424100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專業服務</a:t>
            </a:r>
            <a:endParaRPr lang="en-US" sz="2200" dirty="0"/>
          </a:p>
        </p:txBody>
      </p:sp>
      <p:sp>
        <p:nvSpPr>
          <p:cNvPr id="13" name="Text 9"/>
          <p:cNvSpPr/>
          <p:nvPr/>
        </p:nvSpPr>
        <p:spPr>
          <a:xfrm>
            <a:off x="5443776" y="4731425"/>
            <a:ext cx="374273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不只是志工，而是「準教師」的專業教學實踐與成長</a:t>
            </a:r>
            <a:endParaRPr lang="en-US" sz="1750" dirty="0"/>
          </a:p>
        </p:txBody>
      </p:sp>
      <p:sp>
        <p:nvSpPr>
          <p:cNvPr id="14" name="Shape 10"/>
          <p:cNvSpPr/>
          <p:nvPr/>
        </p:nvSpPr>
        <p:spPr>
          <a:xfrm>
            <a:off x="9640133" y="3106936"/>
            <a:ext cx="4196358" cy="2577108"/>
          </a:xfrm>
          <a:prstGeom prst="roundRect">
            <a:avLst>
              <a:gd name="adj" fmla="val 1320"/>
            </a:avLst>
          </a:prstGeom>
          <a:solidFill>
            <a:srgbClr val="E5DFD2"/>
          </a:solidFill>
          <a:ln/>
        </p:spPr>
      </p:sp>
      <p:sp>
        <p:nvSpPr>
          <p:cNvPr id="15" name="Shape 11"/>
          <p:cNvSpPr/>
          <p:nvPr/>
        </p:nvSpPr>
        <p:spPr>
          <a:xfrm>
            <a:off x="9866948" y="3333750"/>
            <a:ext cx="680442" cy="680442"/>
          </a:xfrm>
          <a:prstGeom prst="roundRect">
            <a:avLst>
              <a:gd name="adj" fmla="val 13436980"/>
            </a:avLst>
          </a:prstGeom>
          <a:solidFill>
            <a:srgbClr val="282824"/>
          </a:solidFill>
          <a:ln/>
        </p:spPr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54114" y="3520797"/>
            <a:ext cx="306110" cy="306110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9866948" y="424100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國際視野</a:t>
            </a:r>
            <a:endParaRPr lang="en-US" sz="2200" dirty="0"/>
          </a:p>
        </p:txBody>
      </p:sp>
      <p:sp>
        <p:nvSpPr>
          <p:cNvPr id="18" name="Text 13"/>
          <p:cNvSpPr/>
          <p:nvPr/>
        </p:nvSpPr>
        <p:spPr>
          <a:xfrm>
            <a:off x="9866948" y="4731425"/>
            <a:ext cx="374273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跳脫台灣框架，理解全球教育議題與跨文化溝通</a:t>
            </a:r>
            <a:endParaRPr lang="en-US" sz="1750" dirty="0"/>
          </a:p>
        </p:txBody>
      </p:sp>
      <p:sp>
        <p:nvSpPr>
          <p:cNvPr id="19" name="Shape 14"/>
          <p:cNvSpPr/>
          <p:nvPr/>
        </p:nvSpPr>
        <p:spPr>
          <a:xfrm>
            <a:off x="793790" y="5939195"/>
            <a:ext cx="13042821" cy="963811"/>
          </a:xfrm>
          <a:prstGeom prst="roundRect">
            <a:avLst>
              <a:gd name="adj" fmla="val 3530"/>
            </a:avLst>
          </a:prstGeom>
          <a:solidFill>
            <a:srgbClr val="DBDBD7"/>
          </a:solidFill>
          <a:ln/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0604" y="6290905"/>
            <a:ext cx="283488" cy="226814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1530906" y="6222683"/>
            <a:ext cx="1207889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solidFill>
                  <a:srgbClr val="000000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教育部目標：</a:t>
            </a:r>
            <a:r>
              <a:rPr lang="en-US" sz="1750" dirty="0">
                <a:solidFill>
                  <a:srgbClr val="000000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強化師資生國際素養，增進文化理解與語言能力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568660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我們的目的地：帛琉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4844415"/>
            <a:ext cx="2835235" cy="3619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🌴</a:t>
            </a:r>
            <a:r>
              <a:rPr lang="en-US" sz="220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 西太平洋上的翡翠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793790" y="5433179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台灣堅實的邦交國，擁有世界級的自然生態與獨特的南島文化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793790" y="6022896"/>
            <a:ext cx="2835235" cy="3619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📚</a:t>
            </a:r>
            <a:r>
              <a:rPr lang="en-US" sz="220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 教育現況與挑戰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793790" y="6611660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教育體系在師資與資源上面臨系統性挑戰</a:t>
            </a:r>
            <a:endParaRPr lang="en-US" sz="1750" dirty="0"/>
          </a:p>
        </p:txBody>
      </p:sp>
      <p:sp>
        <p:nvSpPr>
          <p:cNvPr id="8" name="Text 5"/>
          <p:cNvSpPr/>
          <p:nvPr/>
        </p:nvSpPr>
        <p:spPr>
          <a:xfrm>
            <a:off x="793790" y="7053858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高度依賴外籍教師，在地師資培育需求大</a:t>
            </a:r>
            <a:endParaRPr lang="en-US" sz="1750" dirty="0"/>
          </a:p>
        </p:txBody>
      </p:sp>
      <p:sp>
        <p:nvSpPr>
          <p:cNvPr id="9" name="Text 6"/>
          <p:cNvSpPr/>
          <p:nvPr/>
        </p:nvSpPr>
        <p:spPr>
          <a:xfrm>
            <a:off x="7599521" y="4844415"/>
            <a:ext cx="2957989" cy="3619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🏫</a:t>
            </a:r>
            <a:r>
              <a:rPr lang="en-US" sz="220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 服務學校：帛琉高中</a:t>
            </a:r>
            <a:endParaRPr lang="en-US" sz="2200" dirty="0"/>
          </a:p>
        </p:txBody>
      </p:sp>
      <p:sp>
        <p:nvSpPr>
          <p:cNvPr id="10" name="Text 7"/>
          <p:cNvSpPr/>
          <p:nvPr/>
        </p:nvSpPr>
        <p:spPr>
          <a:xfrm>
            <a:off x="7599521" y="5433179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全國唯一公立高中，WASC認證學校</a:t>
            </a:r>
            <a:endParaRPr lang="en-US" sz="1750" dirty="0"/>
          </a:p>
        </p:txBody>
      </p:sp>
      <p:sp>
        <p:nvSpPr>
          <p:cNvPr id="11" name="Text 8"/>
          <p:cNvSpPr/>
          <p:nvPr/>
        </p:nvSpPr>
        <p:spPr>
          <a:xfrm>
            <a:off x="7599521" y="5875377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約650名學生，種族多元</a:t>
            </a:r>
            <a:endParaRPr lang="en-US" sz="1750" dirty="0"/>
          </a:p>
        </p:txBody>
      </p:sp>
      <p:sp>
        <p:nvSpPr>
          <p:cNvPr id="12" name="Text 9"/>
          <p:cNvSpPr/>
          <p:nvPr/>
        </p:nvSpPr>
        <p:spPr>
          <a:xfrm>
            <a:off x="7599521" y="6317575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Block Scheduling 90分鐘課程</a:t>
            </a:r>
            <a:endParaRPr lang="en-US" sz="1750" dirty="0"/>
          </a:p>
        </p:txBody>
      </p:sp>
      <p:sp>
        <p:nvSpPr>
          <p:cNvPr id="13" name="Text 10"/>
          <p:cNvSpPr/>
          <p:nvPr/>
        </p:nvSpPr>
        <p:spPr>
          <a:xfrm>
            <a:off x="7599521" y="6759773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職涯學院CTE重視實作教育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577935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我們去做什麼？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2740343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zh-TW" alt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暫定</a:t>
            </a: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服務時間：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2026年6月15日至7月1日（共17天，含往返）</a:t>
            </a:r>
            <a:endParaRPr lang="en-US" sz="17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3790" y="3358396"/>
            <a:ext cx="566976" cy="56697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93790" y="420885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SDGs 永續教育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793790" y="4699278"/>
            <a:ext cx="415861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SDG4優質教育、SDG14永續海洋與保育議題探究</a:t>
            </a:r>
            <a:endParaRPr lang="en-US" sz="17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35893" y="3358396"/>
            <a:ext cx="566976" cy="566976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5235893" y="420885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食農教育</a:t>
            </a:r>
            <a:endParaRPr lang="en-US" sz="2200" dirty="0"/>
          </a:p>
        </p:txBody>
      </p:sp>
      <p:sp>
        <p:nvSpPr>
          <p:cNvPr id="9" name="Text 5"/>
          <p:cNvSpPr/>
          <p:nvPr/>
        </p:nvSpPr>
        <p:spPr>
          <a:xfrm>
            <a:off x="5235893" y="4699278"/>
            <a:ext cx="415861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探究實驗、手作課程，連結在地農業文化</a:t>
            </a:r>
            <a:endParaRPr lang="en-US" sz="17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677995" y="3358396"/>
            <a:ext cx="566976" cy="566976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9677995" y="420885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文化交流</a:t>
            </a:r>
            <a:endParaRPr lang="en-US" sz="2200" dirty="0"/>
          </a:p>
        </p:txBody>
      </p:sp>
      <p:sp>
        <p:nvSpPr>
          <p:cNvPr id="12" name="Text 7"/>
          <p:cNvSpPr/>
          <p:nvPr/>
        </p:nvSpPr>
        <p:spPr>
          <a:xfrm>
            <a:off x="9677995" y="4699278"/>
            <a:ext cx="415861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台灣-帛琉南島文化連結、書法藝術體驗</a:t>
            </a:r>
            <a:endParaRPr lang="en-US" sz="1750" dirty="0"/>
          </a:p>
        </p:txBody>
      </p:sp>
      <p:sp>
        <p:nvSpPr>
          <p:cNvPr id="13" name="Shape 8"/>
          <p:cNvSpPr/>
          <p:nvPr/>
        </p:nvSpPr>
        <p:spPr>
          <a:xfrm>
            <a:off x="793790" y="5680234"/>
            <a:ext cx="13042821" cy="971431"/>
          </a:xfrm>
          <a:prstGeom prst="roundRect">
            <a:avLst>
              <a:gd name="adj" fmla="val 3502"/>
            </a:avLst>
          </a:prstGeom>
          <a:solidFill>
            <a:srgbClr val="DBDBD7"/>
          </a:solidFill>
          <a:ln/>
        </p:spPr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0604" y="6031944"/>
            <a:ext cx="283488" cy="226814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1530906" y="5963722"/>
            <a:ext cx="12078891" cy="3705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📌 服務時數至少滿 40 小時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265640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誰可以參加？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93790" y="3428048"/>
            <a:ext cx="4196358" cy="2535912"/>
          </a:xfrm>
          <a:prstGeom prst="roundRect">
            <a:avLst>
              <a:gd name="adj" fmla="val 5769"/>
            </a:avLst>
          </a:prstGeom>
          <a:solidFill>
            <a:srgbClr val="EFECE6"/>
          </a:solidFill>
          <a:ln w="30480">
            <a:solidFill>
              <a:srgbClr val="CBC5B8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763310" y="3428048"/>
            <a:ext cx="121920" cy="2535912"/>
          </a:xfrm>
          <a:prstGeom prst="roundRect">
            <a:avLst>
              <a:gd name="adj" fmla="val 27907"/>
            </a:avLst>
          </a:prstGeom>
          <a:solidFill>
            <a:srgbClr val="282824"/>
          </a:solidFill>
          <a:ln/>
        </p:spPr>
      </p:sp>
      <p:sp>
        <p:nvSpPr>
          <p:cNvPr id="5" name="Text 3"/>
          <p:cNvSpPr/>
          <p:nvPr/>
        </p:nvSpPr>
        <p:spPr>
          <a:xfrm>
            <a:off x="1142524" y="368534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基本門檻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1142524" y="4175760"/>
            <a:ext cx="359033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本校在學師資生（含學碩博士生），</a:t>
            </a:r>
            <a:r>
              <a:rPr lang="en-US" sz="1750" dirty="0" err="1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具中華民國國籍</a:t>
            </a:r>
            <a:r>
              <a:rPr lang="zh-TW" alt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或僑</a:t>
            </a:r>
            <a:r>
              <a:rPr lang="en-US" altLang="zh-TW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/</a:t>
            </a:r>
            <a:r>
              <a:rPr lang="zh-TW" alt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國際生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1142524" y="4980861"/>
            <a:ext cx="359033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115年1月底前修畢教育專業課程 </a:t>
            </a: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1/3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 以上</a:t>
            </a:r>
            <a:endParaRPr lang="en-US" sz="1750" dirty="0"/>
          </a:p>
        </p:txBody>
      </p:sp>
      <p:sp>
        <p:nvSpPr>
          <p:cNvPr id="8" name="Shape 6"/>
          <p:cNvSpPr/>
          <p:nvPr/>
        </p:nvSpPr>
        <p:spPr>
          <a:xfrm>
            <a:off x="5216962" y="3428048"/>
            <a:ext cx="4196358" cy="2535912"/>
          </a:xfrm>
          <a:prstGeom prst="roundRect">
            <a:avLst>
              <a:gd name="adj" fmla="val 5769"/>
            </a:avLst>
          </a:prstGeom>
          <a:solidFill>
            <a:srgbClr val="EFECE6"/>
          </a:solidFill>
          <a:ln w="30480">
            <a:solidFill>
              <a:srgbClr val="CBC5B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5186482" y="3428048"/>
            <a:ext cx="121920" cy="2535912"/>
          </a:xfrm>
          <a:prstGeom prst="roundRect">
            <a:avLst>
              <a:gd name="adj" fmla="val 27907"/>
            </a:avLst>
          </a:prstGeom>
          <a:solidFill>
            <a:srgbClr val="282824"/>
          </a:solidFill>
          <a:ln/>
        </p:spPr>
      </p:sp>
      <p:sp>
        <p:nvSpPr>
          <p:cNvPr id="10" name="Text 8"/>
          <p:cNvSpPr/>
          <p:nvPr/>
        </p:nvSpPr>
        <p:spPr>
          <a:xfrm>
            <a:off x="5565696" y="368534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語言能力（關鍵！）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5565696" y="4175760"/>
            <a:ext cx="359033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英語 B1 級以上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（全民英檢中級、多益550</a:t>
            </a:r>
            <a:r>
              <a:rPr lang="zh-TW" alt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分</a:t>
            </a:r>
            <a:r>
              <a:rPr lang="en-US" altLang="zh-TW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:</a:t>
            </a:r>
            <a:r>
              <a:rPr lang="zh-TW" alt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 各科</a:t>
            </a:r>
            <a:r>
              <a:rPr lang="en-US" altLang="zh-TW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275</a:t>
            </a:r>
            <a:r>
              <a:rPr lang="zh-TW" alt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分以上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）</a:t>
            </a:r>
            <a:endParaRPr lang="en-US" sz="1750" dirty="0"/>
          </a:p>
        </p:txBody>
      </p:sp>
      <p:sp>
        <p:nvSpPr>
          <p:cNvPr id="12" name="Text 10"/>
          <p:cNvSpPr/>
          <p:nvPr/>
        </p:nvSpPr>
        <p:spPr>
          <a:xfrm>
            <a:off x="5565696" y="4980861"/>
            <a:ext cx="359033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能以英語進行全英語授課與生活溝通</a:t>
            </a:r>
            <a:endParaRPr lang="en-US" sz="1750" dirty="0"/>
          </a:p>
        </p:txBody>
      </p:sp>
      <p:sp>
        <p:nvSpPr>
          <p:cNvPr id="13" name="Shape 11"/>
          <p:cNvSpPr/>
          <p:nvPr/>
        </p:nvSpPr>
        <p:spPr>
          <a:xfrm>
            <a:off x="9640133" y="3428048"/>
            <a:ext cx="4196358" cy="2535912"/>
          </a:xfrm>
          <a:prstGeom prst="roundRect">
            <a:avLst>
              <a:gd name="adj" fmla="val 5769"/>
            </a:avLst>
          </a:prstGeom>
          <a:solidFill>
            <a:srgbClr val="EFECE6"/>
          </a:solidFill>
          <a:ln w="30480">
            <a:solidFill>
              <a:srgbClr val="CBC5B8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9609653" y="3428048"/>
            <a:ext cx="121920" cy="2535912"/>
          </a:xfrm>
          <a:prstGeom prst="roundRect">
            <a:avLst>
              <a:gd name="adj" fmla="val 27907"/>
            </a:avLst>
          </a:prstGeom>
          <a:solidFill>
            <a:srgbClr val="282824"/>
          </a:solidFill>
          <a:ln/>
        </p:spPr>
      </p:sp>
      <p:sp>
        <p:nvSpPr>
          <p:cNvPr id="15" name="Text 13"/>
          <p:cNvSpPr/>
          <p:nvPr/>
        </p:nvSpPr>
        <p:spPr>
          <a:xfrm>
            <a:off x="9988868" y="368534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人格特質</a:t>
            </a:r>
            <a:endParaRPr lang="en-US" sz="2200" dirty="0"/>
          </a:p>
        </p:txBody>
      </p:sp>
      <p:sp>
        <p:nvSpPr>
          <p:cNvPr id="16" name="Text 14"/>
          <p:cNvSpPr/>
          <p:nvPr/>
        </p:nvSpPr>
        <p:spPr>
          <a:xfrm>
            <a:off x="9988868" y="4175760"/>
            <a:ext cx="3590330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獨立自主、心態開放</a:t>
            </a:r>
            <a:endParaRPr lang="en-US" sz="1750" dirty="0"/>
          </a:p>
        </p:txBody>
      </p:sp>
      <p:sp>
        <p:nvSpPr>
          <p:cNvPr id="17" name="Text 15"/>
          <p:cNvSpPr/>
          <p:nvPr/>
        </p:nvSpPr>
        <p:spPr>
          <a:xfrm>
            <a:off x="9988868" y="4617958"/>
            <a:ext cx="3590330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具團隊精神、抗壓性強</a:t>
            </a:r>
            <a:endParaRPr lang="en-US" sz="1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724501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經費與補助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000256"/>
            <a:ext cx="2835235" cy="3619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✅</a:t>
            </a:r>
            <a:r>
              <a:rPr lang="en-US" sz="220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 學校提供的支援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3589020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機票：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補助90%（自付約2-3千元</a:t>
            </a:r>
            <a:r>
              <a:rPr lang="zh-TW" alt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以上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）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93790" y="4031218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生活助學金：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每人35,000元（含簽證、食宿、保險、當地交通）</a:t>
            </a:r>
            <a:endParaRPr lang="en-US" sz="1750" dirty="0"/>
          </a:p>
        </p:txBody>
      </p:sp>
      <p:sp>
        <p:nvSpPr>
          <p:cNvPr id="6" name="Text 4"/>
          <p:cNvSpPr/>
          <p:nvPr/>
        </p:nvSpPr>
        <p:spPr>
          <a:xfrm>
            <a:off x="793790" y="4836319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教材費：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部分補助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7599521" y="3000256"/>
            <a:ext cx="2835235" cy="3619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💰</a:t>
            </a:r>
            <a:r>
              <a:rPr lang="en-US" sz="220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 你需要準備的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7599521" y="3589020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機票差額與超出補助的個人花費</a:t>
            </a:r>
            <a:endParaRPr lang="en-US" sz="1750" dirty="0"/>
          </a:p>
        </p:txBody>
      </p:sp>
      <p:sp>
        <p:nvSpPr>
          <p:cNvPr id="9" name="Text 7"/>
          <p:cNvSpPr/>
          <p:nvPr/>
        </p:nvSpPr>
        <p:spPr>
          <a:xfrm>
            <a:off x="7599521" y="4031218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預備金（帛琉物價昂貴，以備不時之需）</a:t>
            </a:r>
            <a:endParaRPr lang="en-US" sz="1750" dirty="0"/>
          </a:p>
        </p:txBody>
      </p:sp>
      <p:sp>
        <p:nvSpPr>
          <p:cNvPr id="10" name="Shape 8"/>
          <p:cNvSpPr/>
          <p:nvPr/>
        </p:nvSpPr>
        <p:spPr>
          <a:xfrm>
            <a:off x="793790" y="5533668"/>
            <a:ext cx="13042821" cy="971431"/>
          </a:xfrm>
          <a:prstGeom prst="roundRect">
            <a:avLst>
              <a:gd name="adj" fmla="val 3502"/>
            </a:avLst>
          </a:prstGeom>
          <a:solidFill>
            <a:srgbClr val="DBDBD7"/>
          </a:solidFill>
          <a:ln/>
        </p:spPr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604" y="5885378"/>
            <a:ext cx="283488" cy="226814"/>
          </a:xfrm>
          <a:prstGeom prst="rect">
            <a:avLst/>
          </a:prstGeom>
        </p:spPr>
      </p:pic>
      <p:sp>
        <p:nvSpPr>
          <p:cNvPr id="12" name="Text 9"/>
          <p:cNvSpPr/>
          <p:nvPr/>
        </p:nvSpPr>
        <p:spPr>
          <a:xfrm>
            <a:off x="1530906" y="5817156"/>
            <a:ext cx="12078891" cy="3705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⚠️ </a:t>
            </a:r>
            <a:r>
              <a:rPr lang="en-US" sz="1750" b="1" dirty="0">
                <a:solidFill>
                  <a:srgbClr val="000000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注意：</a:t>
            </a:r>
            <a:r>
              <a:rPr lang="en-US" sz="1750" dirty="0">
                <a:solidFill>
                  <a:srgbClr val="000000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若中途退出或未完成義務，需</a:t>
            </a:r>
            <a:r>
              <a:rPr lang="en-US" sz="1750" b="1" dirty="0">
                <a:solidFill>
                  <a:srgbClr val="000000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全額繳還</a:t>
            </a:r>
            <a:r>
              <a:rPr lang="en-US" sz="1750" dirty="0">
                <a:solidFill>
                  <a:srgbClr val="000000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補助款！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699373"/>
            <a:ext cx="4536519" cy="5669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450"/>
              </a:lnSpc>
              <a:buNone/>
            </a:pPr>
            <a:r>
              <a:rPr lang="en-US" sz="35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甄選流程</a:t>
            </a:r>
            <a:endParaRPr lang="en-US" sz="3550" dirty="0"/>
          </a:p>
        </p:txBody>
      </p:sp>
      <p:sp>
        <p:nvSpPr>
          <p:cNvPr id="3" name="Shape 1"/>
          <p:cNvSpPr/>
          <p:nvPr/>
        </p:nvSpPr>
        <p:spPr>
          <a:xfrm>
            <a:off x="793790" y="3037642"/>
            <a:ext cx="13042821" cy="22860"/>
          </a:xfrm>
          <a:prstGeom prst="roundRect">
            <a:avLst>
              <a:gd name="adj" fmla="val 119070"/>
            </a:avLst>
          </a:prstGeom>
          <a:solidFill>
            <a:srgbClr val="CBC5B8"/>
          </a:solidFill>
          <a:ln/>
        </p:spPr>
      </p:sp>
      <p:sp>
        <p:nvSpPr>
          <p:cNvPr id="4" name="Shape 2"/>
          <p:cNvSpPr/>
          <p:nvPr/>
        </p:nvSpPr>
        <p:spPr>
          <a:xfrm>
            <a:off x="3322677" y="2493347"/>
            <a:ext cx="22860" cy="544354"/>
          </a:xfrm>
          <a:prstGeom prst="roundRect">
            <a:avLst>
              <a:gd name="adj" fmla="val 119070"/>
            </a:avLst>
          </a:prstGeom>
          <a:solidFill>
            <a:srgbClr val="CBC5B8"/>
          </a:solidFill>
          <a:ln/>
        </p:spPr>
      </p:sp>
      <p:sp>
        <p:nvSpPr>
          <p:cNvPr id="5" name="Shape 3"/>
          <p:cNvSpPr/>
          <p:nvPr/>
        </p:nvSpPr>
        <p:spPr>
          <a:xfrm>
            <a:off x="3130034" y="2833509"/>
            <a:ext cx="408265" cy="408265"/>
          </a:xfrm>
          <a:prstGeom prst="roundRect">
            <a:avLst>
              <a:gd name="adj" fmla="val 6667"/>
            </a:avLst>
          </a:prstGeom>
          <a:solidFill>
            <a:srgbClr val="E5DFD2"/>
          </a:solidFill>
          <a:ln/>
        </p:spPr>
      </p:sp>
      <p:sp>
        <p:nvSpPr>
          <p:cNvPr id="6" name="Text 4"/>
          <p:cNvSpPr/>
          <p:nvPr/>
        </p:nvSpPr>
        <p:spPr>
          <a:xfrm>
            <a:off x="3198019" y="2867501"/>
            <a:ext cx="272177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1</a:t>
            </a:r>
            <a:endParaRPr lang="en-US" sz="2100" dirty="0"/>
          </a:p>
        </p:txBody>
      </p:sp>
      <p:sp>
        <p:nvSpPr>
          <p:cNvPr id="7" name="Text 5"/>
          <p:cNvSpPr/>
          <p:nvPr/>
        </p:nvSpPr>
        <p:spPr>
          <a:xfrm>
            <a:off x="2200156" y="1629251"/>
            <a:ext cx="2268260" cy="283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即日起～3/6(</a:t>
            </a:r>
            <a:r>
              <a:rPr lang="zh-TW" altLang="en-US" sz="17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五</a:t>
            </a:r>
            <a:r>
              <a:rPr lang="en-US" sz="17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)</a:t>
            </a:r>
            <a:endParaRPr lang="en-US" sz="1750" dirty="0"/>
          </a:p>
        </p:txBody>
      </p:sp>
      <p:sp>
        <p:nvSpPr>
          <p:cNvPr id="8" name="Text 6"/>
          <p:cNvSpPr/>
          <p:nvPr/>
        </p:nvSpPr>
        <p:spPr>
          <a:xfrm>
            <a:off x="975241" y="2021562"/>
            <a:ext cx="4718090" cy="2902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1400" dirty="0" err="1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報名繳交資料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976580" y="3037582"/>
            <a:ext cx="22860" cy="544354"/>
          </a:xfrm>
          <a:prstGeom prst="roundRect">
            <a:avLst>
              <a:gd name="adj" fmla="val 119070"/>
            </a:avLst>
          </a:prstGeom>
          <a:solidFill>
            <a:srgbClr val="CBC5B8"/>
          </a:solidFill>
          <a:ln/>
        </p:spPr>
      </p:sp>
      <p:sp>
        <p:nvSpPr>
          <p:cNvPr id="10" name="Shape 8"/>
          <p:cNvSpPr/>
          <p:nvPr/>
        </p:nvSpPr>
        <p:spPr>
          <a:xfrm>
            <a:off x="5783937" y="2833509"/>
            <a:ext cx="408265" cy="408265"/>
          </a:xfrm>
          <a:prstGeom prst="roundRect">
            <a:avLst>
              <a:gd name="adj" fmla="val 6667"/>
            </a:avLst>
          </a:prstGeom>
          <a:solidFill>
            <a:srgbClr val="E5DFD2"/>
          </a:solidFill>
          <a:ln/>
        </p:spPr>
      </p:sp>
      <p:sp>
        <p:nvSpPr>
          <p:cNvPr id="11" name="Text 9"/>
          <p:cNvSpPr/>
          <p:nvPr/>
        </p:nvSpPr>
        <p:spPr>
          <a:xfrm>
            <a:off x="5851922" y="2867501"/>
            <a:ext cx="272177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2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4854059" y="3763447"/>
            <a:ext cx="2268260" cy="283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3月20日</a:t>
            </a:r>
            <a:endParaRPr lang="en-US" sz="1750" dirty="0"/>
          </a:p>
        </p:txBody>
      </p:sp>
      <p:sp>
        <p:nvSpPr>
          <p:cNvPr id="13" name="Text 11"/>
          <p:cNvSpPr/>
          <p:nvPr/>
        </p:nvSpPr>
        <p:spPr>
          <a:xfrm>
            <a:off x="3629144" y="4155757"/>
            <a:ext cx="4718090" cy="2902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英語面試（複審）</a:t>
            </a:r>
            <a:endParaRPr lang="en-US" sz="1400" dirty="0"/>
          </a:p>
        </p:txBody>
      </p:sp>
      <p:sp>
        <p:nvSpPr>
          <p:cNvPr id="14" name="Shape 12"/>
          <p:cNvSpPr/>
          <p:nvPr/>
        </p:nvSpPr>
        <p:spPr>
          <a:xfrm>
            <a:off x="8630483" y="2493347"/>
            <a:ext cx="22860" cy="544354"/>
          </a:xfrm>
          <a:prstGeom prst="roundRect">
            <a:avLst>
              <a:gd name="adj" fmla="val 119070"/>
            </a:avLst>
          </a:prstGeom>
          <a:solidFill>
            <a:srgbClr val="CBC5B8"/>
          </a:solidFill>
          <a:ln/>
        </p:spPr>
      </p:sp>
      <p:sp>
        <p:nvSpPr>
          <p:cNvPr id="15" name="Shape 13"/>
          <p:cNvSpPr/>
          <p:nvPr/>
        </p:nvSpPr>
        <p:spPr>
          <a:xfrm>
            <a:off x="8437840" y="2833509"/>
            <a:ext cx="408265" cy="408265"/>
          </a:xfrm>
          <a:prstGeom prst="roundRect">
            <a:avLst>
              <a:gd name="adj" fmla="val 6667"/>
            </a:avLst>
          </a:prstGeom>
          <a:solidFill>
            <a:srgbClr val="E5DFD2"/>
          </a:solidFill>
          <a:ln/>
        </p:spPr>
      </p:sp>
      <p:sp>
        <p:nvSpPr>
          <p:cNvPr id="16" name="Text 14"/>
          <p:cNvSpPr/>
          <p:nvPr/>
        </p:nvSpPr>
        <p:spPr>
          <a:xfrm>
            <a:off x="8505825" y="2867501"/>
            <a:ext cx="272177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3</a:t>
            </a:r>
            <a:endParaRPr lang="en-US" sz="2100" dirty="0"/>
          </a:p>
        </p:txBody>
      </p:sp>
      <p:sp>
        <p:nvSpPr>
          <p:cNvPr id="17" name="Text 15"/>
          <p:cNvSpPr/>
          <p:nvPr/>
        </p:nvSpPr>
        <p:spPr>
          <a:xfrm>
            <a:off x="7507962" y="1629251"/>
            <a:ext cx="2268260" cy="283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3月25日</a:t>
            </a:r>
            <a:endParaRPr lang="en-US" sz="1750" dirty="0"/>
          </a:p>
        </p:txBody>
      </p:sp>
      <p:sp>
        <p:nvSpPr>
          <p:cNvPr id="18" name="Text 16"/>
          <p:cNvSpPr/>
          <p:nvPr/>
        </p:nvSpPr>
        <p:spPr>
          <a:xfrm>
            <a:off x="6283047" y="2021562"/>
            <a:ext cx="4718090" cy="2902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錄取名單公告</a:t>
            </a:r>
            <a:endParaRPr lang="en-US" sz="1400" dirty="0"/>
          </a:p>
        </p:txBody>
      </p:sp>
      <p:sp>
        <p:nvSpPr>
          <p:cNvPr id="19" name="Shape 17"/>
          <p:cNvSpPr/>
          <p:nvPr/>
        </p:nvSpPr>
        <p:spPr>
          <a:xfrm>
            <a:off x="11284387" y="3037582"/>
            <a:ext cx="22860" cy="544354"/>
          </a:xfrm>
          <a:prstGeom prst="roundRect">
            <a:avLst>
              <a:gd name="adj" fmla="val 119070"/>
            </a:avLst>
          </a:prstGeom>
          <a:solidFill>
            <a:srgbClr val="CBC5B8"/>
          </a:solidFill>
          <a:ln/>
        </p:spPr>
      </p:sp>
      <p:sp>
        <p:nvSpPr>
          <p:cNvPr id="20" name="Shape 18"/>
          <p:cNvSpPr/>
          <p:nvPr/>
        </p:nvSpPr>
        <p:spPr>
          <a:xfrm>
            <a:off x="11091743" y="2833509"/>
            <a:ext cx="408265" cy="408265"/>
          </a:xfrm>
          <a:prstGeom prst="roundRect">
            <a:avLst>
              <a:gd name="adj" fmla="val 6667"/>
            </a:avLst>
          </a:prstGeom>
          <a:solidFill>
            <a:srgbClr val="E5DFD2"/>
          </a:solidFill>
          <a:ln/>
        </p:spPr>
      </p:sp>
      <p:sp>
        <p:nvSpPr>
          <p:cNvPr id="21" name="Text 19"/>
          <p:cNvSpPr/>
          <p:nvPr/>
        </p:nvSpPr>
        <p:spPr>
          <a:xfrm>
            <a:off x="11159728" y="2867501"/>
            <a:ext cx="272177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4</a:t>
            </a:r>
            <a:endParaRPr lang="en-US" sz="2100" dirty="0"/>
          </a:p>
        </p:txBody>
      </p:sp>
      <p:sp>
        <p:nvSpPr>
          <p:cNvPr id="22" name="Text 20"/>
          <p:cNvSpPr/>
          <p:nvPr/>
        </p:nvSpPr>
        <p:spPr>
          <a:xfrm>
            <a:off x="10161865" y="3763447"/>
            <a:ext cx="2268260" cy="283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3月27日</a:t>
            </a:r>
            <a:endParaRPr lang="en-US" sz="1750" dirty="0"/>
          </a:p>
        </p:txBody>
      </p:sp>
      <p:sp>
        <p:nvSpPr>
          <p:cNvPr id="23" name="Text 21"/>
          <p:cNvSpPr/>
          <p:nvPr/>
        </p:nvSpPr>
        <p:spPr>
          <a:xfrm>
            <a:off x="8936950" y="4155757"/>
            <a:ext cx="4718090" cy="2902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確認報到</a:t>
            </a:r>
            <a:endParaRPr lang="en-US" sz="1400" dirty="0"/>
          </a:p>
        </p:txBody>
      </p:sp>
      <p:sp>
        <p:nvSpPr>
          <p:cNvPr id="24" name="Text 22"/>
          <p:cNvSpPr/>
          <p:nvPr/>
        </p:nvSpPr>
        <p:spPr>
          <a:xfrm>
            <a:off x="793790" y="4718209"/>
            <a:ext cx="2721888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繳交資料</a:t>
            </a:r>
            <a:endParaRPr lang="en-US" sz="2100" dirty="0"/>
          </a:p>
        </p:txBody>
      </p:sp>
      <p:sp>
        <p:nvSpPr>
          <p:cNvPr id="25" name="Text 23"/>
          <p:cNvSpPr/>
          <p:nvPr/>
        </p:nvSpPr>
        <p:spPr>
          <a:xfrm>
            <a:off x="793790" y="5330547"/>
            <a:ext cx="13042821" cy="2902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250"/>
              </a:lnSpc>
              <a:buSzPct val="100000"/>
              <a:buFont typeface="+mj-lt"/>
              <a:buAutoNum type="arabicPeriod"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申請表（簡章附件一）</a:t>
            </a:r>
            <a:endParaRPr lang="en-US" sz="1400" dirty="0"/>
          </a:p>
        </p:txBody>
      </p:sp>
      <p:sp>
        <p:nvSpPr>
          <p:cNvPr id="26" name="Text 24"/>
          <p:cNvSpPr/>
          <p:nvPr/>
        </p:nvSpPr>
        <p:spPr>
          <a:xfrm>
            <a:off x="793790" y="5684282"/>
            <a:ext cx="13042821" cy="2902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250"/>
              </a:lnSpc>
              <a:buSzPct val="100000"/>
              <a:buFont typeface="+mj-lt"/>
              <a:buAutoNum type="arabicPeriod" startAt="2"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學習計畫書（3,000字以內）</a:t>
            </a:r>
            <a:endParaRPr lang="en-US" sz="1400" dirty="0"/>
          </a:p>
        </p:txBody>
      </p:sp>
      <p:sp>
        <p:nvSpPr>
          <p:cNvPr id="27" name="Text 25"/>
          <p:cNvSpPr/>
          <p:nvPr/>
        </p:nvSpPr>
        <p:spPr>
          <a:xfrm>
            <a:off x="793790" y="6038017"/>
            <a:ext cx="13042821" cy="2902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250"/>
              </a:lnSpc>
              <a:buSzPct val="100000"/>
              <a:buFont typeface="+mj-lt"/>
              <a:buAutoNum type="arabicPeriod" startAt="3"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大學以上歷年成績單正本及名次證明</a:t>
            </a:r>
            <a:endParaRPr lang="en-US" sz="1400" dirty="0"/>
          </a:p>
        </p:txBody>
      </p:sp>
      <p:sp>
        <p:nvSpPr>
          <p:cNvPr id="28" name="Text 26"/>
          <p:cNvSpPr/>
          <p:nvPr/>
        </p:nvSpPr>
        <p:spPr>
          <a:xfrm>
            <a:off x="793790" y="6391751"/>
            <a:ext cx="13042821" cy="2902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250"/>
              </a:lnSpc>
              <a:buSzPct val="100000"/>
              <a:buFont typeface="+mj-lt"/>
              <a:buAutoNum type="arabicPeriod" startAt="4"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師培生學習護照、英文能力檢定證明</a:t>
            </a:r>
            <a:endParaRPr lang="en-US" sz="1400" dirty="0"/>
          </a:p>
        </p:txBody>
      </p:sp>
      <p:sp>
        <p:nvSpPr>
          <p:cNvPr id="29" name="Text 27"/>
          <p:cNvSpPr/>
          <p:nvPr/>
        </p:nvSpPr>
        <p:spPr>
          <a:xfrm>
            <a:off x="793790" y="6745486"/>
            <a:ext cx="13042821" cy="2902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250"/>
              </a:lnSpc>
              <a:buSzPct val="100000"/>
              <a:buFont typeface="+mj-lt"/>
              <a:buAutoNum type="arabicPeriod" startAt="5"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其他有利甄選之證明</a:t>
            </a:r>
            <a:endParaRPr lang="en-US" sz="1400" dirty="0"/>
          </a:p>
        </p:txBody>
      </p:sp>
      <p:sp>
        <p:nvSpPr>
          <p:cNvPr id="30" name="Text 28"/>
          <p:cNvSpPr/>
          <p:nvPr/>
        </p:nvSpPr>
        <p:spPr>
          <a:xfrm>
            <a:off x="793790" y="7239832"/>
            <a:ext cx="13042821" cy="6510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b="1" dirty="0" err="1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評選方式：</a:t>
            </a:r>
            <a:r>
              <a:rPr lang="en-US" sz="1400" dirty="0" err="1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初審</a:t>
            </a:r>
            <a:r>
              <a:rPr lang="zh-TW" alt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中文</a:t>
            </a: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書面50% ＋ 複審英語面試50%</a:t>
            </a:r>
          </a:p>
          <a:p>
            <a:pPr marL="0" indent="0" algn="l">
              <a:lnSpc>
                <a:spcPts val="2250"/>
              </a:lnSpc>
              <a:buNone/>
            </a:pPr>
            <a:r>
              <a:rPr lang="zh-TW" altLang="en-US" sz="140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行前培訓時間</a:t>
            </a:r>
            <a:r>
              <a:rPr lang="en-US" altLang="zh-TW" sz="140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： </a:t>
            </a:r>
            <a:r>
              <a:rPr lang="en-US" altLang="zh-TW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2026</a:t>
            </a:r>
            <a:r>
              <a:rPr lang="zh-TW" alt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年</a:t>
            </a:r>
            <a:r>
              <a:rPr lang="en-US" altLang="zh-TW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3-6</a:t>
            </a:r>
            <a:r>
              <a:rPr lang="zh-TW" alt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月份 </a:t>
            </a:r>
            <a:r>
              <a:rPr lang="en-US" altLang="zh-TW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(</a:t>
            </a:r>
            <a:r>
              <a:rPr lang="zh-TW" alt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詳細時段另行公布</a:t>
            </a:r>
            <a:r>
              <a:rPr lang="en-US" altLang="zh-TW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)</a:t>
            </a:r>
            <a:endParaRPr lang="en-US" sz="1400" dirty="0">
              <a:solidFill>
                <a:srgbClr val="4A4A45"/>
              </a:solidFill>
              <a:latin typeface="Lato" pitchFamily="34" charset="0"/>
              <a:ea typeface="Lato" pitchFamily="34" charset="-122"/>
              <a:cs typeface="Lato" pitchFamily="34" charset="-12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318498"/>
            <a:ext cx="8504634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如何寫出致勝的「學習計畫書」？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93790" y="2480905"/>
            <a:ext cx="6407944" cy="1669852"/>
          </a:xfrm>
          <a:prstGeom prst="roundRect">
            <a:avLst>
              <a:gd name="adj" fmla="val 2038"/>
            </a:avLst>
          </a:prstGeom>
          <a:solidFill>
            <a:srgbClr val="282824"/>
          </a:solidFill>
          <a:ln/>
        </p:spPr>
      </p:sp>
      <p:sp>
        <p:nvSpPr>
          <p:cNvPr id="4" name="Text 2"/>
          <p:cNvSpPr/>
          <p:nvPr/>
        </p:nvSpPr>
        <p:spPr>
          <a:xfrm>
            <a:off x="1020604" y="270771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需求對接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1020604" y="3198138"/>
            <a:ext cx="595431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 err="1">
                <a:solidFill>
                  <a:srgbClr val="FFFFFF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展現對帛琉高中的了解</a:t>
            </a:r>
            <a:r>
              <a:rPr lang="en-US" sz="1750" dirty="0">
                <a:solidFill>
                  <a:srgbClr val="FFFFFF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，</a:t>
            </a:r>
            <a:r>
              <a:rPr lang="zh-TW" altLang="en-US" sz="1750" dirty="0">
                <a:solidFill>
                  <a:srgbClr val="FFFFFF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如</a:t>
            </a:r>
            <a:r>
              <a:rPr lang="en-US" sz="1750" dirty="0" err="1">
                <a:solidFill>
                  <a:srgbClr val="FFFFFF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結合其CTE課程與自身專長設計教案</a:t>
            </a:r>
            <a:endParaRPr lang="en-US" sz="1750" dirty="0"/>
          </a:p>
        </p:txBody>
      </p:sp>
      <p:sp>
        <p:nvSpPr>
          <p:cNvPr id="6" name="Shape 4"/>
          <p:cNvSpPr/>
          <p:nvPr/>
        </p:nvSpPr>
        <p:spPr>
          <a:xfrm>
            <a:off x="7428548" y="2480905"/>
            <a:ext cx="6408063" cy="1669852"/>
          </a:xfrm>
          <a:prstGeom prst="roundRect">
            <a:avLst>
              <a:gd name="adj" fmla="val 2038"/>
            </a:avLst>
          </a:prstGeom>
          <a:solidFill>
            <a:srgbClr val="282824"/>
          </a:solidFill>
          <a:ln/>
        </p:spPr>
      </p:sp>
      <p:sp>
        <p:nvSpPr>
          <p:cNvPr id="7" name="Text 5"/>
          <p:cNvSpPr/>
          <p:nvPr/>
        </p:nvSpPr>
        <p:spPr>
          <a:xfrm>
            <a:off x="7655362" y="270771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具體目標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7655362" y="3198138"/>
            <a:ext cx="595443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SMART Goals，如「協助15名學生完成海洋永續專題」</a:t>
            </a:r>
            <a:endParaRPr lang="en-US" sz="1750" dirty="0"/>
          </a:p>
        </p:txBody>
      </p:sp>
      <p:sp>
        <p:nvSpPr>
          <p:cNvPr id="9" name="Shape 7"/>
          <p:cNvSpPr/>
          <p:nvPr/>
        </p:nvSpPr>
        <p:spPr>
          <a:xfrm>
            <a:off x="793790" y="4377571"/>
            <a:ext cx="6407944" cy="1306949"/>
          </a:xfrm>
          <a:prstGeom prst="roundRect">
            <a:avLst>
              <a:gd name="adj" fmla="val 2603"/>
            </a:avLst>
          </a:prstGeom>
          <a:solidFill>
            <a:srgbClr val="282824"/>
          </a:solidFill>
          <a:ln/>
        </p:spPr>
      </p:sp>
      <p:sp>
        <p:nvSpPr>
          <p:cNvPr id="10" name="Text 8"/>
          <p:cNvSpPr/>
          <p:nvPr/>
        </p:nvSpPr>
        <p:spPr>
          <a:xfrm>
            <a:off x="1020604" y="460438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教學方法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1020604" y="5094803"/>
            <a:ext cx="5954316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運用鷹架理論、專題式學習PBL等教育專業策略</a:t>
            </a:r>
            <a:endParaRPr lang="en-US" sz="1750" dirty="0"/>
          </a:p>
        </p:txBody>
      </p:sp>
      <p:sp>
        <p:nvSpPr>
          <p:cNvPr id="12" name="Shape 10"/>
          <p:cNvSpPr/>
          <p:nvPr/>
        </p:nvSpPr>
        <p:spPr>
          <a:xfrm>
            <a:off x="7428548" y="4377571"/>
            <a:ext cx="6408063" cy="1306949"/>
          </a:xfrm>
          <a:prstGeom prst="roundRect">
            <a:avLst>
              <a:gd name="adj" fmla="val 2603"/>
            </a:avLst>
          </a:prstGeom>
          <a:solidFill>
            <a:srgbClr val="282824"/>
          </a:solidFill>
          <a:ln/>
        </p:spPr>
      </p:sp>
      <p:sp>
        <p:nvSpPr>
          <p:cNvPr id="13" name="Text 11"/>
          <p:cNvSpPr/>
          <p:nvPr/>
        </p:nvSpPr>
        <p:spPr>
          <a:xfrm>
            <a:off x="7655362" y="460438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文化互惠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7655362" y="5094803"/>
            <a:ext cx="595443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說明如何帶入台灣特色，同時從帛琉文化中學習</a:t>
            </a:r>
            <a:endParaRPr lang="en-US" sz="1750" dirty="0"/>
          </a:p>
        </p:txBody>
      </p:sp>
      <p:sp>
        <p:nvSpPr>
          <p:cNvPr id="15" name="Shape 13"/>
          <p:cNvSpPr/>
          <p:nvPr/>
        </p:nvSpPr>
        <p:spPr>
          <a:xfrm>
            <a:off x="793790" y="5939671"/>
            <a:ext cx="13042821" cy="971431"/>
          </a:xfrm>
          <a:prstGeom prst="roundRect">
            <a:avLst>
              <a:gd name="adj" fmla="val 3502"/>
            </a:avLst>
          </a:prstGeom>
          <a:solidFill>
            <a:srgbClr val="DBDBD7"/>
          </a:solidFill>
          <a:ln/>
        </p:spPr>
      </p:sp>
      <p:pic>
        <p:nvPicPr>
          <p:cNvPr id="1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604" y="6291382"/>
            <a:ext cx="283488" cy="226814"/>
          </a:xfrm>
          <a:prstGeom prst="rect">
            <a:avLst/>
          </a:prstGeom>
        </p:spPr>
      </p:pic>
      <p:sp>
        <p:nvSpPr>
          <p:cNvPr id="17" name="Text 14"/>
          <p:cNvSpPr/>
          <p:nvPr/>
        </p:nvSpPr>
        <p:spPr>
          <a:xfrm>
            <a:off x="1530906" y="6223159"/>
            <a:ext cx="12078891" cy="3705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❌ </a:t>
            </a:r>
            <a:r>
              <a:rPr lang="en-US" sz="1750" b="1" dirty="0">
                <a:solidFill>
                  <a:srgbClr val="000000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避免：</a:t>
            </a:r>
            <a:r>
              <a:rPr lang="en-US" sz="1750" dirty="0">
                <a:solidFill>
                  <a:srgbClr val="000000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當成旅遊計畫書、內容空泛、忽視全英語教學挑戰</a:t>
            </a:r>
            <a:endParaRPr lang="en-US" sz="17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196227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常見問題 Q&amp;A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93790" y="3358634"/>
            <a:ext cx="4196358" cy="2674739"/>
          </a:xfrm>
          <a:prstGeom prst="roundRect">
            <a:avLst>
              <a:gd name="adj" fmla="val 1272"/>
            </a:avLst>
          </a:prstGeom>
          <a:solidFill>
            <a:srgbClr val="EFECE6"/>
          </a:solidFill>
          <a:ln w="30480">
            <a:solidFill>
              <a:srgbClr val="CBC5B8"/>
            </a:solidFill>
            <a:prstDash val="solid"/>
          </a:ln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181" y="3253026"/>
            <a:ext cx="272177" cy="272177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3579" y="5866805"/>
            <a:ext cx="272177" cy="272177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164431" y="3729276"/>
            <a:ext cx="3455075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Q: 今年六月畢業，可以參加嗎？</a:t>
            </a:r>
            <a:endParaRPr lang="en-US" sz="2200" dirty="0"/>
          </a:p>
        </p:txBody>
      </p:sp>
      <p:sp>
        <p:nvSpPr>
          <p:cNvPr id="7" name="Text 3"/>
          <p:cNvSpPr/>
          <p:nvPr/>
        </p:nvSpPr>
        <p:spPr>
          <a:xfrm>
            <a:off x="1164431" y="4574024"/>
            <a:ext cx="345507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赴國外期間必須保有學籍（未休學）。應屆畢業生請確認離校手續時間，或延後離校。</a:t>
            </a:r>
            <a:endParaRPr lang="en-US" sz="1750" dirty="0"/>
          </a:p>
        </p:txBody>
      </p:sp>
      <p:sp>
        <p:nvSpPr>
          <p:cNvPr id="8" name="Shape 4"/>
          <p:cNvSpPr/>
          <p:nvPr/>
        </p:nvSpPr>
        <p:spPr>
          <a:xfrm>
            <a:off x="5216962" y="3358634"/>
            <a:ext cx="4196358" cy="2674739"/>
          </a:xfrm>
          <a:prstGeom prst="roundRect">
            <a:avLst>
              <a:gd name="adj" fmla="val 1272"/>
            </a:avLst>
          </a:prstGeom>
          <a:solidFill>
            <a:srgbClr val="EFECE6"/>
          </a:solidFill>
          <a:ln w="30480">
            <a:solidFill>
              <a:srgbClr val="CBC5B8"/>
            </a:solidFill>
            <a:prstDash val="solid"/>
          </a:ln>
        </p:spPr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1353" y="3253026"/>
            <a:ext cx="272177" cy="272177"/>
          </a:xfrm>
          <a:prstGeom prst="rect">
            <a:avLst/>
          </a:prstGeom>
        </p:spPr>
      </p:pic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46751" y="5866805"/>
            <a:ext cx="272177" cy="272177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5587603" y="3729276"/>
            <a:ext cx="290667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Q: 英文不好可以去嗎？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5587603" y="4219694"/>
            <a:ext cx="345507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必須達到B1門檻，面試全英語進行。當地教學與溝通全靠英文，請務必準備充分。</a:t>
            </a:r>
            <a:endParaRPr lang="en-US" sz="1750" dirty="0"/>
          </a:p>
        </p:txBody>
      </p:sp>
      <p:sp>
        <p:nvSpPr>
          <p:cNvPr id="13" name="Shape 7"/>
          <p:cNvSpPr/>
          <p:nvPr/>
        </p:nvSpPr>
        <p:spPr>
          <a:xfrm>
            <a:off x="9640133" y="3358634"/>
            <a:ext cx="4196358" cy="2674739"/>
          </a:xfrm>
          <a:prstGeom prst="roundRect">
            <a:avLst>
              <a:gd name="adj" fmla="val 1272"/>
            </a:avLst>
          </a:prstGeom>
          <a:solidFill>
            <a:srgbClr val="EFECE6"/>
          </a:solidFill>
          <a:ln w="30480">
            <a:solidFill>
              <a:srgbClr val="CBC5B8"/>
            </a:solidFill>
            <a:prstDash val="solid"/>
          </a:ln>
        </p:spPr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4525" y="3253026"/>
            <a:ext cx="272177" cy="272177"/>
          </a:xfrm>
          <a:prstGeom prst="rect">
            <a:avLst/>
          </a:prstGeom>
        </p:spPr>
      </p:pic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69923" y="5866805"/>
            <a:ext cx="272177" cy="272177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10010775" y="3729276"/>
            <a:ext cx="290667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Q: 會不會影響期末考？</a:t>
            </a:r>
            <a:endParaRPr lang="en-US" sz="2200" dirty="0"/>
          </a:p>
        </p:txBody>
      </p:sp>
      <p:sp>
        <p:nvSpPr>
          <p:cNvPr id="17" name="Text 9"/>
          <p:cNvSpPr/>
          <p:nvPr/>
        </p:nvSpPr>
        <p:spPr>
          <a:xfrm>
            <a:off x="10010775" y="4219694"/>
            <a:ext cx="345507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服務時間6/15-7/1可能與期末考重疊，請提前向授課老師協調提前考試。</a:t>
            </a:r>
            <a:endParaRPr lang="en-US" sz="17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487329"/>
            <a:ext cx="6803708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用生命影響生命的改變契機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2536269"/>
            <a:ext cx="75564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請加入我們，一起成為具備國際視野的</a:t>
            </a: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教育實踐家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！</a:t>
            </a:r>
            <a:endParaRPr lang="en-US" sz="1750" dirty="0"/>
          </a:p>
        </p:txBody>
      </p:sp>
      <p:sp>
        <p:nvSpPr>
          <p:cNvPr id="5" name="Text 2"/>
          <p:cNvSpPr/>
          <p:nvPr/>
        </p:nvSpPr>
        <p:spPr>
          <a:xfrm>
            <a:off x="793790" y="3267670"/>
            <a:ext cx="2329815" cy="7484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850"/>
              </a:lnSpc>
              <a:buNone/>
            </a:pPr>
            <a:r>
              <a:rPr lang="en-US" sz="58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3/6</a:t>
            </a:r>
            <a:endParaRPr lang="en-US" sz="5850" dirty="0"/>
          </a:p>
        </p:txBody>
      </p:sp>
      <p:sp>
        <p:nvSpPr>
          <p:cNvPr id="6" name="Text 3"/>
          <p:cNvSpPr/>
          <p:nvPr/>
        </p:nvSpPr>
        <p:spPr>
          <a:xfrm>
            <a:off x="793790" y="4299466"/>
            <a:ext cx="232981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報名截止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793790" y="4789884"/>
            <a:ext cx="232981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17:00前</a:t>
            </a:r>
            <a:endParaRPr lang="en-US" sz="1750" dirty="0"/>
          </a:p>
        </p:txBody>
      </p:sp>
      <p:sp>
        <p:nvSpPr>
          <p:cNvPr id="8" name="Text 5"/>
          <p:cNvSpPr/>
          <p:nvPr/>
        </p:nvSpPr>
        <p:spPr>
          <a:xfrm>
            <a:off x="3407093" y="3267670"/>
            <a:ext cx="2329815" cy="7484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850"/>
              </a:lnSpc>
              <a:buNone/>
            </a:pPr>
            <a:r>
              <a:rPr lang="en-US" sz="58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17天</a:t>
            </a:r>
            <a:endParaRPr lang="en-US" sz="5850" dirty="0"/>
          </a:p>
        </p:txBody>
      </p:sp>
      <p:sp>
        <p:nvSpPr>
          <p:cNvPr id="9" name="Text 6"/>
          <p:cNvSpPr/>
          <p:nvPr/>
        </p:nvSpPr>
        <p:spPr>
          <a:xfrm>
            <a:off x="3407093" y="4299466"/>
            <a:ext cx="232981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服務期程</a:t>
            </a:r>
            <a:endParaRPr lang="en-US" sz="2200" dirty="0"/>
          </a:p>
        </p:txBody>
      </p:sp>
      <p:sp>
        <p:nvSpPr>
          <p:cNvPr id="10" name="Text 7"/>
          <p:cNvSpPr/>
          <p:nvPr/>
        </p:nvSpPr>
        <p:spPr>
          <a:xfrm>
            <a:off x="3407093" y="4789884"/>
            <a:ext cx="232981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深度教育實踐</a:t>
            </a:r>
            <a:endParaRPr lang="en-US" sz="1750" dirty="0"/>
          </a:p>
        </p:txBody>
      </p:sp>
      <p:sp>
        <p:nvSpPr>
          <p:cNvPr id="11" name="Text 8"/>
          <p:cNvSpPr/>
          <p:nvPr/>
        </p:nvSpPr>
        <p:spPr>
          <a:xfrm>
            <a:off x="6020395" y="3267670"/>
            <a:ext cx="2329815" cy="7484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850"/>
              </a:lnSpc>
              <a:buNone/>
            </a:pPr>
            <a:r>
              <a:rPr lang="en-US" sz="58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40+</a:t>
            </a:r>
            <a:endParaRPr lang="en-US" sz="5850" dirty="0"/>
          </a:p>
        </p:txBody>
      </p:sp>
      <p:sp>
        <p:nvSpPr>
          <p:cNvPr id="12" name="Text 9"/>
          <p:cNvSpPr/>
          <p:nvPr/>
        </p:nvSpPr>
        <p:spPr>
          <a:xfrm>
            <a:off x="6020395" y="4299466"/>
            <a:ext cx="232981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服務時數</a:t>
            </a:r>
            <a:endParaRPr lang="en-US" sz="2200" dirty="0"/>
          </a:p>
        </p:txBody>
      </p:sp>
      <p:sp>
        <p:nvSpPr>
          <p:cNvPr id="13" name="Text 10"/>
          <p:cNvSpPr/>
          <p:nvPr/>
        </p:nvSpPr>
        <p:spPr>
          <a:xfrm>
            <a:off x="6020395" y="4789884"/>
            <a:ext cx="232981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專業成長認證</a:t>
            </a:r>
            <a:endParaRPr lang="en-US" sz="1750" dirty="0"/>
          </a:p>
        </p:txBody>
      </p:sp>
      <p:sp>
        <p:nvSpPr>
          <p:cNvPr id="14" name="Shape 11"/>
          <p:cNvSpPr/>
          <p:nvPr/>
        </p:nvSpPr>
        <p:spPr>
          <a:xfrm>
            <a:off x="793790" y="5407938"/>
            <a:ext cx="7556421" cy="1334333"/>
          </a:xfrm>
          <a:prstGeom prst="roundRect">
            <a:avLst>
              <a:gd name="adj" fmla="val 2550"/>
            </a:avLst>
          </a:prstGeom>
          <a:solidFill>
            <a:srgbClr val="DBDBD7"/>
          </a:solidFill>
          <a:ln/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0604" y="5759648"/>
            <a:ext cx="283488" cy="226814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1530906" y="5691426"/>
            <a:ext cx="6592491" cy="7334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📍 師資培育中心（社管大樓908室）｜📞 (04) 2284-0668｜🌐 www.educ.nchu.edu.tw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425</Words>
  <Application>Microsoft Office PowerPoint</Application>
  <PresentationFormat>自訂</PresentationFormat>
  <Paragraphs>115</Paragraphs>
  <Slides>10</Slides>
  <Notes>10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5" baseType="lpstr">
      <vt:lpstr>Lato Bold</vt:lpstr>
      <vt:lpstr>Arial</vt:lpstr>
      <vt:lpstr>Lato</vt:lpstr>
      <vt:lpstr>Calibri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subject/>
  <dc:creator/>
  <cp:lastModifiedBy>admin</cp:lastModifiedBy>
  <cp:revision>15</cp:revision>
  <dcterms:created xsi:type="dcterms:W3CDTF">2026-01-01T11:24:31Z</dcterms:created>
  <dcterms:modified xsi:type="dcterms:W3CDTF">2026-01-02T06:36:48Z</dcterms:modified>
</cp:coreProperties>
</file>